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4" r:id="rId3"/>
    <p:sldId id="271" r:id="rId4"/>
    <p:sldId id="275" r:id="rId5"/>
    <p:sldId id="276" r:id="rId6"/>
    <p:sldId id="261" r:id="rId7"/>
    <p:sldId id="278" r:id="rId8"/>
    <p:sldId id="279" r:id="rId9"/>
    <p:sldId id="280" r:id="rId10"/>
    <p:sldId id="281" r:id="rId11"/>
    <p:sldId id="282" r:id="rId12"/>
    <p:sldId id="277" r:id="rId13"/>
    <p:sldId id="272" r:id="rId14"/>
    <p:sldId id="273" r:id="rId15"/>
    <p:sldId id="283" r:id="rId16"/>
    <p:sldId id="284" r:id="rId17"/>
    <p:sldId id="260" r:id="rId18"/>
  </p:sldIdLst>
  <p:sldSz cx="12192000" cy="6858000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3" d="100"/>
          <a:sy n="103" d="100"/>
        </p:scale>
        <p:origin x="792" y="84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3641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949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7824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5060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Times New Roman" panose="02020603050405020304" pitchFamily="18" charset="0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Times New Roman" panose="02020603050405020304" pitchFamily="18" charset="0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ALS Sector Regular" panose="02000000000000000000" pitchFamily="2" charset="0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по курсу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Science»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прогнозирование конечных свойств композиционных материалов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Карпов Филипп Алексеевич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7962964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Случайный лес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" name="Текст 2">
            <a:extLst>
              <a:ext uri="{FF2B5EF4-FFF2-40B4-BE49-F238E27FC236}">
                <a16:creationId xmlns:a16="http://schemas.microsoft.com/office/drawing/2014/main" id="{9976FF4D-4C7A-4703-A374-AC4CA62DB9F5}"/>
              </a:ext>
            </a:extLst>
          </p:cNvPr>
          <p:cNvSpPr txBox="1">
            <a:spLocks/>
          </p:cNvSpPr>
          <p:nvPr/>
        </p:nvSpPr>
        <p:spPr>
          <a:xfrm>
            <a:off x="704403" y="1035118"/>
            <a:ext cx="3902854" cy="44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Модуль упругости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41736FB-DCC3-4B89-BDEB-D749080CF555}"/>
              </a:ext>
            </a:extLst>
          </p:cNvPr>
          <p:cNvSpPr txBox="1">
            <a:spLocks/>
          </p:cNvSpPr>
          <p:nvPr/>
        </p:nvSpPr>
        <p:spPr>
          <a:xfrm>
            <a:off x="7310883" y="995193"/>
            <a:ext cx="3902854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Прочность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E9DF6D-06B7-4AF3-87AC-B1E577C698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08366" y="1446548"/>
            <a:ext cx="4879231" cy="365252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4375957-273A-408C-912C-E221A3D71583}"/>
              </a:ext>
            </a:extLst>
          </p:cNvPr>
          <p:cNvPicPr/>
          <p:nvPr/>
        </p:nvPicPr>
        <p:blipFill rotWithShape="1">
          <a:blip r:embed="rId4"/>
          <a:srcRect t="1735" r="511"/>
          <a:stretch/>
        </p:blipFill>
        <p:spPr bwMode="auto">
          <a:xfrm>
            <a:off x="465973" y="1478514"/>
            <a:ext cx="4994910" cy="35616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E0BE56-9F2A-43B3-B9C7-044CAB596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46" y="5134480"/>
            <a:ext cx="5244468" cy="1574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D3D7A0-9999-4190-B4DA-974309167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793" y="5134480"/>
            <a:ext cx="4334376" cy="15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7962964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Градиентный </a:t>
              </a:r>
              <a:r>
                <a:rPr lang="ru-RU" sz="28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бустинг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" name="Текст 2">
            <a:extLst>
              <a:ext uri="{FF2B5EF4-FFF2-40B4-BE49-F238E27FC236}">
                <a16:creationId xmlns:a16="http://schemas.microsoft.com/office/drawing/2014/main" id="{9976FF4D-4C7A-4703-A374-AC4CA62DB9F5}"/>
              </a:ext>
            </a:extLst>
          </p:cNvPr>
          <p:cNvSpPr txBox="1">
            <a:spLocks/>
          </p:cNvSpPr>
          <p:nvPr/>
        </p:nvSpPr>
        <p:spPr>
          <a:xfrm>
            <a:off x="704403" y="1035118"/>
            <a:ext cx="3902854" cy="44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Модуль упругости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41736FB-DCC3-4B89-BDEB-D749080CF555}"/>
              </a:ext>
            </a:extLst>
          </p:cNvPr>
          <p:cNvSpPr txBox="1">
            <a:spLocks/>
          </p:cNvSpPr>
          <p:nvPr/>
        </p:nvSpPr>
        <p:spPr>
          <a:xfrm>
            <a:off x="7310883" y="995193"/>
            <a:ext cx="3902854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Прочность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E2F2E7-A1D4-43A8-BCFA-B294BBDE94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4403" y="1582726"/>
            <a:ext cx="4763336" cy="33531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2AD641B-E76E-4CE1-9748-E2CBF71677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26672" y="1492902"/>
            <a:ext cx="4504172" cy="335316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B5BFC7-39D8-44DE-93FE-47F94C957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34" y="4995099"/>
            <a:ext cx="5461921" cy="15782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4E5B33-12C0-4482-8BA5-52FA35E73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672" y="4851555"/>
            <a:ext cx="4891211" cy="18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0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Сравнение моделей для прогнозирования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7962964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Построение моделей прогнозирования модуля упругости и прочности при растяжении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72EC30-E665-47D2-9CCF-1681125D22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785" y="3385129"/>
            <a:ext cx="4219575" cy="1828800"/>
          </a:xfrm>
          <a:prstGeom prst="rect">
            <a:avLst/>
          </a:prstGeom>
        </p:spPr>
      </p:pic>
      <p:sp>
        <p:nvSpPr>
          <p:cNvPr id="15" name="Текст 2">
            <a:extLst>
              <a:ext uri="{FF2B5EF4-FFF2-40B4-BE49-F238E27FC236}">
                <a16:creationId xmlns:a16="http://schemas.microsoft.com/office/drawing/2014/main" id="{BEB09DB3-F65C-4470-B1FD-96E69624DBDF}"/>
              </a:ext>
            </a:extLst>
          </p:cNvPr>
          <p:cNvSpPr txBox="1">
            <a:spLocks/>
          </p:cNvSpPr>
          <p:nvPr/>
        </p:nvSpPr>
        <p:spPr>
          <a:xfrm>
            <a:off x="558782" y="2696068"/>
            <a:ext cx="3902854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Модуль упругости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781B149-450D-4668-87D7-9121CB68319C}"/>
              </a:ext>
            </a:extLst>
          </p:cNvPr>
          <p:cNvPicPr/>
          <p:nvPr/>
        </p:nvPicPr>
        <p:blipFill rotWithShape="1">
          <a:blip r:embed="rId3"/>
          <a:srcRect r="3548"/>
          <a:stretch/>
        </p:blipFill>
        <p:spPr bwMode="auto">
          <a:xfrm>
            <a:off x="4808497" y="1531082"/>
            <a:ext cx="7383503" cy="53269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50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Сравнение моделей для прогнозирования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7962964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Построение моделей прогнозирования модуля упругости и прочности при растяжении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:a16="http://schemas.microsoft.com/office/drawing/2014/main" id="{8C1100CB-D345-4A19-88AA-1885F786F88B}"/>
              </a:ext>
            </a:extLst>
          </p:cNvPr>
          <p:cNvSpPr txBox="1">
            <a:spLocks/>
          </p:cNvSpPr>
          <p:nvPr/>
        </p:nvSpPr>
        <p:spPr>
          <a:xfrm>
            <a:off x="1347304" y="2310330"/>
            <a:ext cx="3902854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Прочность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294475F-B983-4F98-8200-E1665004EB12}"/>
              </a:ext>
            </a:extLst>
          </p:cNvPr>
          <p:cNvPicPr/>
          <p:nvPr/>
        </p:nvPicPr>
        <p:blipFill rotWithShape="1">
          <a:blip r:embed="rId2"/>
          <a:srcRect r="4689"/>
          <a:stretch/>
        </p:blipFill>
        <p:spPr>
          <a:xfrm>
            <a:off x="675540" y="2985960"/>
            <a:ext cx="4349172" cy="20955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8C99A47-7ABA-4AAD-B1AC-8E371D0493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75604" y="1634035"/>
            <a:ext cx="6716395" cy="522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9857" y="3811553"/>
            <a:ext cx="6006971" cy="2622498"/>
          </a:xfrm>
        </p:spPr>
        <p:txBody>
          <a:bodyPr>
            <a:normAutofit fontScale="70000" lnSpcReduction="20000"/>
          </a:bodyPr>
          <a:lstStyle/>
          <a:p>
            <a:pPr marL="76200" indent="0" algn="just">
              <a:buNone/>
            </a:pPr>
            <a:r>
              <a:rPr lang="ru-RU" sz="2200" dirty="0"/>
              <a:t>Параметры НС:</a:t>
            </a:r>
            <a:endParaRPr lang="en-US" sz="2200" dirty="0"/>
          </a:p>
          <a:p>
            <a:pPr marL="285750" indent="-285750" algn="just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200" dirty="0"/>
              <a:t>Входной слой: </a:t>
            </a:r>
            <a:r>
              <a:rPr lang="ru-RU" sz="2200" dirty="0" err="1"/>
              <a:t>полносвязный</a:t>
            </a:r>
            <a:r>
              <a:rPr lang="ru-RU" sz="2200" dirty="0"/>
              <a:t>, 8 нейронов, ФА </a:t>
            </a:r>
            <a:r>
              <a:rPr lang="en-US" sz="2200" dirty="0"/>
              <a:t>tanh</a:t>
            </a:r>
            <a:r>
              <a:rPr lang="ru-RU" sz="2200" dirty="0"/>
              <a:t>;</a:t>
            </a:r>
            <a:endParaRPr lang="en-US" sz="2200" dirty="0"/>
          </a:p>
          <a:p>
            <a:pPr marL="285750" lvl="0" indent="-285750" algn="just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200" dirty="0"/>
              <a:t>Один скрытый </a:t>
            </a:r>
            <a:r>
              <a:rPr lang="ru-RU" sz="2200" dirty="0" err="1"/>
              <a:t>полносвязный</a:t>
            </a:r>
            <a:r>
              <a:rPr lang="ru-RU" sz="2200" dirty="0"/>
              <a:t> слой с 8 нейронами, ФА </a:t>
            </a:r>
            <a:r>
              <a:rPr lang="en-US" sz="2200" dirty="0"/>
              <a:t>tanh</a:t>
            </a:r>
            <a:r>
              <a:rPr lang="ru-RU" sz="2200" dirty="0"/>
              <a:t>;</a:t>
            </a:r>
            <a:endParaRPr lang="en-US" sz="2200" dirty="0"/>
          </a:p>
          <a:p>
            <a:pPr marL="285750" lvl="0" indent="-285750" algn="just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200" dirty="0"/>
              <a:t>Один </a:t>
            </a:r>
            <a:r>
              <a:rPr lang="ru-RU" sz="2200" dirty="0" err="1"/>
              <a:t>Dropout</a:t>
            </a:r>
            <a:r>
              <a:rPr lang="ru-RU" sz="2200" dirty="0"/>
              <a:t> слой;</a:t>
            </a:r>
            <a:endParaRPr lang="en-US" sz="2200" dirty="0"/>
          </a:p>
          <a:p>
            <a:pPr marL="285750" lvl="0" indent="-285750" algn="just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200" dirty="0"/>
              <a:t>Выходной слой: </a:t>
            </a:r>
            <a:r>
              <a:rPr lang="ru-RU" sz="2200" dirty="0" err="1"/>
              <a:t>полносвязный</a:t>
            </a:r>
            <a:r>
              <a:rPr lang="ru-RU" sz="2200" dirty="0"/>
              <a:t>, 1 нейрон, ФА</a:t>
            </a:r>
            <a:r>
              <a:rPr lang="en-US" sz="2200" dirty="0"/>
              <a:t> leaner</a:t>
            </a:r>
            <a:r>
              <a:rPr lang="ru-RU" sz="2200" dirty="0"/>
              <a:t>;</a:t>
            </a:r>
            <a:endParaRPr lang="en-US" sz="2200" dirty="0"/>
          </a:p>
          <a:p>
            <a:pPr marL="285750" lvl="0" indent="-285750" algn="just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200" dirty="0" err="1"/>
              <a:t>loss</a:t>
            </a:r>
            <a:r>
              <a:rPr lang="ru-RU" sz="2200" dirty="0"/>
              <a:t>-функция: среднеквадратичная ошибка (</a:t>
            </a:r>
            <a:r>
              <a:rPr lang="ru-RU" sz="2200" dirty="0" err="1"/>
              <a:t>mean_squared_error</a:t>
            </a:r>
            <a:r>
              <a:rPr lang="ru-RU" sz="2200" dirty="0"/>
              <a:t>).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2946400" y="204803"/>
            <a:ext cx="9155289" cy="666000"/>
            <a:chOff x="1522319" y="323517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22319" y="323517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Разработка НС для прогнозирования Соотношения матрица-наполнитель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522320" y="323517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51517" y="323517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" name="Текст 3">
            <a:extLst>
              <a:ext uri="{FF2B5EF4-FFF2-40B4-BE49-F238E27FC236}">
                <a16:creationId xmlns:a16="http://schemas.microsoft.com/office/drawing/2014/main" id="{9DA35B47-6464-AACD-BF35-95D367020270}"/>
              </a:ext>
            </a:extLst>
          </p:cNvPr>
          <p:cNvSpPr txBox="1">
            <a:spLocks/>
          </p:cNvSpPr>
          <p:nvPr/>
        </p:nvSpPr>
        <p:spPr>
          <a:xfrm>
            <a:off x="253870" y="1354667"/>
            <a:ext cx="4284263" cy="1083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9100" indent="-342900" algn="just">
              <a:buFont typeface="Wingdings" panose="05000000000000000000" pitchFamily="2" charset="2"/>
              <a:buChar char="Ø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входных признаков, 1 - целевой.</a:t>
            </a:r>
          </a:p>
          <a:p>
            <a:pPr marL="419100" indent="-342900" algn="just">
              <a:buFont typeface="Wingdings" panose="05000000000000000000" pitchFamily="2" charset="2"/>
              <a:buChar char="Ø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Нейронную сеть строим с помощью класса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библиотеки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7293319-2C85-49A9-95F3-9CD02C127EB1}"/>
              </a:ext>
            </a:extLst>
          </p:cNvPr>
          <p:cNvPicPr/>
          <p:nvPr/>
        </p:nvPicPr>
        <p:blipFill rotWithShape="1">
          <a:blip r:embed="rId2"/>
          <a:srcRect r="14728"/>
          <a:stretch/>
        </p:blipFill>
        <p:spPr bwMode="auto">
          <a:xfrm>
            <a:off x="5558201" y="980175"/>
            <a:ext cx="5064760" cy="3528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21D6C49-0355-479F-8CE2-0469D68E6A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90581" y="3044395"/>
            <a:ext cx="4101419" cy="30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5A4C06-95A8-417A-A414-CC623F21FC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FE44A9-9B47-4FC8-BD92-BAF1045DB3E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ru-RU" dirty="0"/>
              <a:t>Приложение прогнозирует соотношение матрица-наполнитель в соответствии с обученной нейронной сетью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ABE7E6-EA15-46FA-9C7A-E1B35A8474D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1C56733-E883-4902-8EE3-491268CC206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ru-RU" dirty="0"/>
              <a:t>Консольное приложение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9C8FFA-48EB-45F2-AD41-470A5FC9E9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14331" y="280733"/>
            <a:ext cx="4763135" cy="62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7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5A4C06-95A8-417A-A414-CC623F21FC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B538E7B-4372-49F2-B219-04DCB097727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8780" y="1770664"/>
            <a:ext cx="11074437" cy="4507045"/>
          </a:xfrm>
        </p:spPr>
        <p:txBody>
          <a:bodyPr/>
          <a:lstStyle/>
          <a:p>
            <a:pPr indent="450215" algn="just" hangingPunct="0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Рассмотренные модели машинного обучения: метод опорных векторов, линейная регрессия, метод К-ближайших соседей, случайный лес, градиентный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бустинг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, нейронная сеть показали неудовлетворительные результаты при прогнозировании целевых переменных даже с учетом подбора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гиперпараметров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. </a:t>
            </a:r>
          </a:p>
          <a:p>
            <a:pPr indent="450215" algn="just" hangingPunct="0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Для достижения целей работы необходимо провести более обширное исследование, включающее:</a:t>
            </a:r>
          </a:p>
          <a:p>
            <a:pPr indent="450215" algn="just" hangingPunct="0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- привлечение большего количества моделей машинного обучения;</a:t>
            </a:r>
          </a:p>
          <a:p>
            <a:pPr indent="450215" algn="just" hangingPunct="0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- осуществление более тщательный подбора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гиперпараметров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 для каждой модели</a:t>
            </a:r>
          </a:p>
          <a:p>
            <a:pPr indent="450215" algn="just" hangingPunct="0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- экспертная оценка фактического влиянии исследуемых параметров на целевые переменные, и на основании нее избавиться от малозначительных переменных, или провести дополнительные эксперименты.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09968CC-F4B8-457F-BE59-BB4C7540484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32555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97588" y="469293"/>
            <a:ext cx="3157806" cy="6240013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Times New Roman" panose="02020603050405020304" pitchFamily="18" charset="0"/>
              </a:rPr>
              <a:t>Результаты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49601" y="469293"/>
            <a:ext cx="5170310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Разведочный анализ данных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9244247" y="1913582"/>
            <a:ext cx="244014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Все характеристики являются числовыми, пропусков в данных нет</a:t>
            </a:r>
            <a:endParaRPr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8631314" y="2073776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9273252" y="3238947"/>
            <a:ext cx="2440146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Каких-либо зависимостей между признаками не выявлено, попарные коэффициенты корреляции близки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к 0</a:t>
            </a:r>
            <a:endParaRPr lang="ru-RU"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765041" y="2198442"/>
            <a:ext cx="12291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8631314" y="103039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765043" y="1191170"/>
            <a:ext cx="45020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grpSp>
        <p:nvGrpSpPr>
          <p:cNvPr id="2" name="Группа 35">
            <a:extLst>
              <a:ext uri="{FF2B5EF4-FFF2-40B4-BE49-F238E27FC236}">
                <a16:creationId xmlns:a16="http://schemas.microsoft.com/office/drawing/2014/main" id="{0ACE254B-4C5E-81DD-7577-6FBFF6A69B76}"/>
              </a:ext>
            </a:extLst>
          </p:cNvPr>
          <p:cNvGrpSpPr/>
          <p:nvPr/>
        </p:nvGrpSpPr>
        <p:grpSpPr>
          <a:xfrm>
            <a:off x="8631314" y="3322057"/>
            <a:ext cx="450202" cy="685765"/>
            <a:chOff x="623996" y="1592262"/>
            <a:chExt cx="333947" cy="508681"/>
          </a:xfrm>
        </p:grpSpPr>
        <p:cxnSp>
          <p:nvCxnSpPr>
            <p:cNvPr id="3" name="Google Shape;123;p4">
              <a:extLst>
                <a:ext uri="{FF2B5EF4-FFF2-40B4-BE49-F238E27FC236}">
                  <a16:creationId xmlns:a16="http://schemas.microsoft.com/office/drawing/2014/main" id="{68AE2927-6E31-F63D-FC25-BEF1EA5E3FA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" name="Google Shape;124;p4">
              <a:extLst>
                <a:ext uri="{FF2B5EF4-FFF2-40B4-BE49-F238E27FC236}">
                  <a16:creationId xmlns:a16="http://schemas.microsoft.com/office/drawing/2014/main" id="{C3322CA3-F4AE-F609-E4A1-90FA30C2A3D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126;p4">
              <a:extLst>
                <a:ext uri="{FF2B5EF4-FFF2-40B4-BE49-F238E27FC236}">
                  <a16:creationId xmlns:a16="http://schemas.microsoft.com/office/drawing/2014/main" id="{77CD5CC8-CC37-17FF-3654-F15E44B18D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1576435F-AD78-8C90-1E43-00C32B9A46D0}"/>
              </a:ext>
            </a:extLst>
          </p:cNvPr>
          <p:cNvSpPr/>
          <p:nvPr/>
        </p:nvSpPr>
        <p:spPr>
          <a:xfrm>
            <a:off x="8765041" y="3446723"/>
            <a:ext cx="12291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</a:rPr>
              <a:t>3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25;p4">
            <a:extLst>
              <a:ext uri="{FF2B5EF4-FFF2-40B4-BE49-F238E27FC236}">
                <a16:creationId xmlns:a16="http://schemas.microsoft.com/office/drawing/2014/main" id="{0C83A062-90E6-7A06-DB0D-6DD484579E35}"/>
              </a:ext>
            </a:extLst>
          </p:cNvPr>
          <p:cNvSpPr/>
          <p:nvPr/>
        </p:nvSpPr>
        <p:spPr>
          <a:xfrm>
            <a:off x="9284622" y="865628"/>
            <a:ext cx="244014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Всего 1023 объекта,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13 признаков, 3 из которых целевые</a:t>
            </a:r>
            <a:endParaRPr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28" name="Google Shape;125;p4">
            <a:extLst>
              <a:ext uri="{FF2B5EF4-FFF2-40B4-BE49-F238E27FC236}">
                <a16:creationId xmlns:a16="http://schemas.microsoft.com/office/drawing/2014/main" id="{78089F16-6E4C-413D-EBA8-67C9728AFE70}"/>
              </a:ext>
            </a:extLst>
          </p:cNvPr>
          <p:cNvSpPr/>
          <p:nvPr/>
        </p:nvSpPr>
        <p:spPr>
          <a:xfrm>
            <a:off x="9288110" y="5371390"/>
            <a:ext cx="244014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График попарного рассеяния точек не выявил зависимостей, видны выбросы</a:t>
            </a:r>
            <a:endParaRPr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29" name="Группа 35">
            <a:extLst>
              <a:ext uri="{FF2B5EF4-FFF2-40B4-BE49-F238E27FC236}">
                <a16:creationId xmlns:a16="http://schemas.microsoft.com/office/drawing/2014/main" id="{16CD79F0-24DB-E785-D032-AE10F22DCE2A}"/>
              </a:ext>
            </a:extLst>
          </p:cNvPr>
          <p:cNvGrpSpPr/>
          <p:nvPr/>
        </p:nvGrpSpPr>
        <p:grpSpPr>
          <a:xfrm>
            <a:off x="8663712" y="5484725"/>
            <a:ext cx="450202" cy="685765"/>
            <a:chOff x="623996" y="1592262"/>
            <a:chExt cx="333947" cy="508681"/>
          </a:xfrm>
        </p:grpSpPr>
        <p:cxnSp>
          <p:nvCxnSpPr>
            <p:cNvPr id="30" name="Google Shape;123;p4">
              <a:extLst>
                <a:ext uri="{FF2B5EF4-FFF2-40B4-BE49-F238E27FC236}">
                  <a16:creationId xmlns:a16="http://schemas.microsoft.com/office/drawing/2014/main" id="{92F23379-83AF-46A4-7304-8688EB34D36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124;p4">
              <a:extLst>
                <a:ext uri="{FF2B5EF4-FFF2-40B4-BE49-F238E27FC236}">
                  <a16:creationId xmlns:a16="http://schemas.microsoft.com/office/drawing/2014/main" id="{3C30BD6E-4F45-7934-77AB-F91956AAA9B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126;p4">
              <a:extLst>
                <a:ext uri="{FF2B5EF4-FFF2-40B4-BE49-F238E27FC236}">
                  <a16:creationId xmlns:a16="http://schemas.microsoft.com/office/drawing/2014/main" id="{62E93411-7A0C-C751-BC55-DF3B188FDE1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" name="Google Shape;127;p4">
            <a:extLst>
              <a:ext uri="{FF2B5EF4-FFF2-40B4-BE49-F238E27FC236}">
                <a16:creationId xmlns:a16="http://schemas.microsoft.com/office/drawing/2014/main" id="{F39F4A1B-12B0-B32F-D8E7-AD96F25325C8}"/>
              </a:ext>
            </a:extLst>
          </p:cNvPr>
          <p:cNvSpPr/>
          <p:nvPr/>
        </p:nvSpPr>
        <p:spPr>
          <a:xfrm>
            <a:off x="8797439" y="5609391"/>
            <a:ext cx="12291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</a:rPr>
              <a:t>4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B69967B-9A53-4D97-92CD-309A02DE1AD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8" b="46879"/>
          <a:stretch/>
        </p:blipFill>
        <p:spPr bwMode="auto">
          <a:xfrm>
            <a:off x="134413" y="1191170"/>
            <a:ext cx="4066568" cy="5629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3F018969-89DF-46EE-9E6E-18648A17262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856" r="-957"/>
          <a:stretch/>
        </p:blipFill>
        <p:spPr bwMode="auto">
          <a:xfrm>
            <a:off x="4273846" y="1232179"/>
            <a:ext cx="3674939" cy="5588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8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97588" y="469293"/>
            <a:ext cx="3157806" cy="6240013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Times New Roman" panose="02020603050405020304" pitchFamily="18" charset="0"/>
              </a:rPr>
              <a:t>Результаты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49601" y="469293"/>
            <a:ext cx="5170310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Разведочный анализ данных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9244247" y="1913582"/>
            <a:ext cx="244014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Все характеристики являются числовыми, пропусков в данных нет</a:t>
            </a:r>
            <a:endParaRPr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8631314" y="2073776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9273252" y="3238947"/>
            <a:ext cx="2440146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Каких-либо зависимостей между признаками не выявлено, попарные коэффициенты корреляции близки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к 0</a:t>
            </a:r>
            <a:endParaRPr lang="ru-RU"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765041" y="2198442"/>
            <a:ext cx="12291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8631314" y="103039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765043" y="1191170"/>
            <a:ext cx="45020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grpSp>
        <p:nvGrpSpPr>
          <p:cNvPr id="2" name="Группа 35">
            <a:extLst>
              <a:ext uri="{FF2B5EF4-FFF2-40B4-BE49-F238E27FC236}">
                <a16:creationId xmlns:a16="http://schemas.microsoft.com/office/drawing/2014/main" id="{0ACE254B-4C5E-81DD-7577-6FBFF6A69B76}"/>
              </a:ext>
            </a:extLst>
          </p:cNvPr>
          <p:cNvGrpSpPr/>
          <p:nvPr/>
        </p:nvGrpSpPr>
        <p:grpSpPr>
          <a:xfrm>
            <a:off x="8631314" y="3322057"/>
            <a:ext cx="450202" cy="685765"/>
            <a:chOff x="623996" y="1592262"/>
            <a:chExt cx="333947" cy="508681"/>
          </a:xfrm>
        </p:grpSpPr>
        <p:cxnSp>
          <p:nvCxnSpPr>
            <p:cNvPr id="3" name="Google Shape;123;p4">
              <a:extLst>
                <a:ext uri="{FF2B5EF4-FFF2-40B4-BE49-F238E27FC236}">
                  <a16:creationId xmlns:a16="http://schemas.microsoft.com/office/drawing/2014/main" id="{68AE2927-6E31-F63D-FC25-BEF1EA5E3FA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" name="Google Shape;124;p4">
              <a:extLst>
                <a:ext uri="{FF2B5EF4-FFF2-40B4-BE49-F238E27FC236}">
                  <a16:creationId xmlns:a16="http://schemas.microsoft.com/office/drawing/2014/main" id="{C3322CA3-F4AE-F609-E4A1-90FA30C2A3D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126;p4">
              <a:extLst>
                <a:ext uri="{FF2B5EF4-FFF2-40B4-BE49-F238E27FC236}">
                  <a16:creationId xmlns:a16="http://schemas.microsoft.com/office/drawing/2014/main" id="{77CD5CC8-CC37-17FF-3654-F15E44B18D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1576435F-AD78-8C90-1E43-00C32B9A46D0}"/>
              </a:ext>
            </a:extLst>
          </p:cNvPr>
          <p:cNvSpPr/>
          <p:nvPr/>
        </p:nvSpPr>
        <p:spPr>
          <a:xfrm>
            <a:off x="8765041" y="3446723"/>
            <a:ext cx="12291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</a:rPr>
              <a:t>3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25;p4">
            <a:extLst>
              <a:ext uri="{FF2B5EF4-FFF2-40B4-BE49-F238E27FC236}">
                <a16:creationId xmlns:a16="http://schemas.microsoft.com/office/drawing/2014/main" id="{0C83A062-90E6-7A06-DB0D-6DD484579E35}"/>
              </a:ext>
            </a:extLst>
          </p:cNvPr>
          <p:cNvSpPr/>
          <p:nvPr/>
        </p:nvSpPr>
        <p:spPr>
          <a:xfrm>
            <a:off x="9284622" y="865628"/>
            <a:ext cx="244014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Всего 1023 объекта,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13 признаков, 3 из которых целевые</a:t>
            </a:r>
            <a:endParaRPr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28" name="Google Shape;125;p4">
            <a:extLst>
              <a:ext uri="{FF2B5EF4-FFF2-40B4-BE49-F238E27FC236}">
                <a16:creationId xmlns:a16="http://schemas.microsoft.com/office/drawing/2014/main" id="{78089F16-6E4C-413D-EBA8-67C9728AFE70}"/>
              </a:ext>
            </a:extLst>
          </p:cNvPr>
          <p:cNvSpPr/>
          <p:nvPr/>
        </p:nvSpPr>
        <p:spPr>
          <a:xfrm>
            <a:off x="9288110" y="5371390"/>
            <a:ext cx="244014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График попарного рассеяния точек не выявил зависимостей, видны выбросы</a:t>
            </a:r>
            <a:endParaRPr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29" name="Группа 35">
            <a:extLst>
              <a:ext uri="{FF2B5EF4-FFF2-40B4-BE49-F238E27FC236}">
                <a16:creationId xmlns:a16="http://schemas.microsoft.com/office/drawing/2014/main" id="{16CD79F0-24DB-E785-D032-AE10F22DCE2A}"/>
              </a:ext>
            </a:extLst>
          </p:cNvPr>
          <p:cNvGrpSpPr/>
          <p:nvPr/>
        </p:nvGrpSpPr>
        <p:grpSpPr>
          <a:xfrm>
            <a:off x="8663712" y="5484725"/>
            <a:ext cx="450202" cy="685765"/>
            <a:chOff x="623996" y="1592262"/>
            <a:chExt cx="333947" cy="508681"/>
          </a:xfrm>
        </p:grpSpPr>
        <p:cxnSp>
          <p:nvCxnSpPr>
            <p:cNvPr id="30" name="Google Shape;123;p4">
              <a:extLst>
                <a:ext uri="{FF2B5EF4-FFF2-40B4-BE49-F238E27FC236}">
                  <a16:creationId xmlns:a16="http://schemas.microsoft.com/office/drawing/2014/main" id="{92F23379-83AF-46A4-7304-8688EB34D36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124;p4">
              <a:extLst>
                <a:ext uri="{FF2B5EF4-FFF2-40B4-BE49-F238E27FC236}">
                  <a16:creationId xmlns:a16="http://schemas.microsoft.com/office/drawing/2014/main" id="{3C30BD6E-4F45-7934-77AB-F91956AAA9B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126;p4">
              <a:extLst>
                <a:ext uri="{FF2B5EF4-FFF2-40B4-BE49-F238E27FC236}">
                  <a16:creationId xmlns:a16="http://schemas.microsoft.com/office/drawing/2014/main" id="{62E93411-7A0C-C751-BC55-DF3B188FDE1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" name="Google Shape;127;p4">
            <a:extLst>
              <a:ext uri="{FF2B5EF4-FFF2-40B4-BE49-F238E27FC236}">
                <a16:creationId xmlns:a16="http://schemas.microsoft.com/office/drawing/2014/main" id="{F39F4A1B-12B0-B32F-D8E7-AD96F25325C8}"/>
              </a:ext>
            </a:extLst>
          </p:cNvPr>
          <p:cNvSpPr/>
          <p:nvPr/>
        </p:nvSpPr>
        <p:spPr>
          <a:xfrm>
            <a:off x="8797439" y="5609391"/>
            <a:ext cx="12291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</a:rPr>
              <a:t>4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7FB28EF-9159-4967-8FA8-E08A7A3F8DEC}"/>
              </a:ext>
            </a:extLst>
          </p:cNvPr>
          <p:cNvPicPr/>
          <p:nvPr/>
        </p:nvPicPr>
        <p:blipFill rotWithShape="1">
          <a:blip r:embed="rId2"/>
          <a:srcRect t="1600" r="1266"/>
          <a:stretch/>
        </p:blipFill>
        <p:spPr>
          <a:xfrm>
            <a:off x="536606" y="1282700"/>
            <a:ext cx="6567196" cy="549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97588" y="469293"/>
            <a:ext cx="3157806" cy="6240013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Times New Roman" panose="02020603050405020304" pitchFamily="18" charset="0"/>
              </a:rPr>
              <a:t>Результаты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49601" y="469293"/>
            <a:ext cx="5170310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Разведочный анализ данных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9244247" y="1913582"/>
            <a:ext cx="244014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Все характеристики являются числовыми, пропусков в данных нет</a:t>
            </a:r>
            <a:endParaRPr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8631314" y="2073776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9273252" y="3238947"/>
            <a:ext cx="2440146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Каких-либо зависимостей между признаками не выявлено, попарные коэффициенты корреляции близки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к 0</a:t>
            </a:r>
            <a:endParaRPr lang="ru-RU"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765041" y="2198442"/>
            <a:ext cx="12291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8631314" y="103039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765043" y="1191170"/>
            <a:ext cx="45020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grpSp>
        <p:nvGrpSpPr>
          <p:cNvPr id="2" name="Группа 35">
            <a:extLst>
              <a:ext uri="{FF2B5EF4-FFF2-40B4-BE49-F238E27FC236}">
                <a16:creationId xmlns:a16="http://schemas.microsoft.com/office/drawing/2014/main" id="{0ACE254B-4C5E-81DD-7577-6FBFF6A69B76}"/>
              </a:ext>
            </a:extLst>
          </p:cNvPr>
          <p:cNvGrpSpPr/>
          <p:nvPr/>
        </p:nvGrpSpPr>
        <p:grpSpPr>
          <a:xfrm>
            <a:off x="8631314" y="3322057"/>
            <a:ext cx="450202" cy="685765"/>
            <a:chOff x="623996" y="1592262"/>
            <a:chExt cx="333947" cy="508681"/>
          </a:xfrm>
        </p:grpSpPr>
        <p:cxnSp>
          <p:nvCxnSpPr>
            <p:cNvPr id="3" name="Google Shape;123;p4">
              <a:extLst>
                <a:ext uri="{FF2B5EF4-FFF2-40B4-BE49-F238E27FC236}">
                  <a16:creationId xmlns:a16="http://schemas.microsoft.com/office/drawing/2014/main" id="{68AE2927-6E31-F63D-FC25-BEF1EA5E3FA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" name="Google Shape;124;p4">
              <a:extLst>
                <a:ext uri="{FF2B5EF4-FFF2-40B4-BE49-F238E27FC236}">
                  <a16:creationId xmlns:a16="http://schemas.microsoft.com/office/drawing/2014/main" id="{C3322CA3-F4AE-F609-E4A1-90FA30C2A3D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126;p4">
              <a:extLst>
                <a:ext uri="{FF2B5EF4-FFF2-40B4-BE49-F238E27FC236}">
                  <a16:creationId xmlns:a16="http://schemas.microsoft.com/office/drawing/2014/main" id="{77CD5CC8-CC37-17FF-3654-F15E44B18D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1576435F-AD78-8C90-1E43-00C32B9A46D0}"/>
              </a:ext>
            </a:extLst>
          </p:cNvPr>
          <p:cNvSpPr/>
          <p:nvPr/>
        </p:nvSpPr>
        <p:spPr>
          <a:xfrm>
            <a:off x="8765041" y="3446723"/>
            <a:ext cx="12291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</a:rPr>
              <a:t>3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25;p4">
            <a:extLst>
              <a:ext uri="{FF2B5EF4-FFF2-40B4-BE49-F238E27FC236}">
                <a16:creationId xmlns:a16="http://schemas.microsoft.com/office/drawing/2014/main" id="{0C83A062-90E6-7A06-DB0D-6DD484579E35}"/>
              </a:ext>
            </a:extLst>
          </p:cNvPr>
          <p:cNvSpPr/>
          <p:nvPr/>
        </p:nvSpPr>
        <p:spPr>
          <a:xfrm>
            <a:off x="9284622" y="865628"/>
            <a:ext cx="244014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Всего 1023 объекта,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13 признаков, 3 из которых целевые</a:t>
            </a:r>
            <a:endParaRPr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28" name="Google Shape;125;p4">
            <a:extLst>
              <a:ext uri="{FF2B5EF4-FFF2-40B4-BE49-F238E27FC236}">
                <a16:creationId xmlns:a16="http://schemas.microsoft.com/office/drawing/2014/main" id="{78089F16-6E4C-413D-EBA8-67C9728AFE70}"/>
              </a:ext>
            </a:extLst>
          </p:cNvPr>
          <p:cNvSpPr/>
          <p:nvPr/>
        </p:nvSpPr>
        <p:spPr>
          <a:xfrm>
            <a:off x="9288110" y="5371390"/>
            <a:ext cx="244014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62626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График попарного рассеяния точек не выявил зависимостей, видны выбросы</a:t>
            </a:r>
            <a:endParaRPr sz="1800" dirty="0">
              <a:solidFill>
                <a:srgbClr val="262626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grpSp>
        <p:nvGrpSpPr>
          <p:cNvPr id="29" name="Группа 35">
            <a:extLst>
              <a:ext uri="{FF2B5EF4-FFF2-40B4-BE49-F238E27FC236}">
                <a16:creationId xmlns:a16="http://schemas.microsoft.com/office/drawing/2014/main" id="{16CD79F0-24DB-E785-D032-AE10F22DCE2A}"/>
              </a:ext>
            </a:extLst>
          </p:cNvPr>
          <p:cNvGrpSpPr/>
          <p:nvPr/>
        </p:nvGrpSpPr>
        <p:grpSpPr>
          <a:xfrm>
            <a:off x="8663712" y="5484725"/>
            <a:ext cx="450202" cy="685765"/>
            <a:chOff x="623996" y="1592262"/>
            <a:chExt cx="333947" cy="508681"/>
          </a:xfrm>
        </p:grpSpPr>
        <p:cxnSp>
          <p:nvCxnSpPr>
            <p:cNvPr id="30" name="Google Shape;123;p4">
              <a:extLst>
                <a:ext uri="{FF2B5EF4-FFF2-40B4-BE49-F238E27FC236}">
                  <a16:creationId xmlns:a16="http://schemas.microsoft.com/office/drawing/2014/main" id="{92F23379-83AF-46A4-7304-8688EB34D36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124;p4">
              <a:extLst>
                <a:ext uri="{FF2B5EF4-FFF2-40B4-BE49-F238E27FC236}">
                  <a16:creationId xmlns:a16="http://schemas.microsoft.com/office/drawing/2014/main" id="{3C30BD6E-4F45-7934-77AB-F91956AAA9B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126;p4">
              <a:extLst>
                <a:ext uri="{FF2B5EF4-FFF2-40B4-BE49-F238E27FC236}">
                  <a16:creationId xmlns:a16="http://schemas.microsoft.com/office/drawing/2014/main" id="{62E93411-7A0C-C751-BC55-DF3B188FDE1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" name="Google Shape;127;p4">
            <a:extLst>
              <a:ext uri="{FF2B5EF4-FFF2-40B4-BE49-F238E27FC236}">
                <a16:creationId xmlns:a16="http://schemas.microsoft.com/office/drawing/2014/main" id="{F39F4A1B-12B0-B32F-D8E7-AD96F25325C8}"/>
              </a:ext>
            </a:extLst>
          </p:cNvPr>
          <p:cNvSpPr/>
          <p:nvPr/>
        </p:nvSpPr>
        <p:spPr>
          <a:xfrm>
            <a:off x="8797439" y="5609391"/>
            <a:ext cx="122911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Times New Roman" panose="02020603050405020304" pitchFamily="18" charset="0"/>
              </a:rPr>
              <a:t>4</a:t>
            </a:r>
            <a:endParaRPr sz="3600" baseline="30000" dirty="0">
              <a:solidFill>
                <a:srgbClr val="065CAB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6349E2B-9951-4367-9935-D6FB4C23EF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67" y="1135293"/>
            <a:ext cx="5939790" cy="564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218" y="1935879"/>
            <a:ext cx="5152490" cy="187976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Удаление выбросов методом </a:t>
            </a:r>
            <a:r>
              <a:rPr lang="ru-RU" sz="2200" dirty="0" err="1"/>
              <a:t>межквартильного</a:t>
            </a:r>
            <a:r>
              <a:rPr lang="ru-RU" sz="2200" dirty="0"/>
              <a:t> интервала, т.к. для некоторых признаков наблюдаем ассиметричное распределение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Проведено: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7794"/>
            <a:ext cx="5016564" cy="667499"/>
            <a:chOff x="1476753" y="3498170"/>
            <a:chExt cx="6041811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6041811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Предобработка данных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093633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EA31FC-D1E6-1103-5691-7E0F9D575605}"/>
              </a:ext>
            </a:extLst>
          </p:cNvPr>
          <p:cNvSpPr txBox="1"/>
          <p:nvPr/>
        </p:nvSpPr>
        <p:spPr>
          <a:xfrm>
            <a:off x="8850489" y="598311"/>
            <a:ext cx="311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Гистограммы распределения и диаграммы "ящика с усами" после удаления выбросов</a:t>
            </a:r>
            <a:endParaRPr lang="en-US" sz="2300" dirty="0">
              <a:latin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447F64-867F-ADE3-B397-52D4818E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7" y="3815644"/>
            <a:ext cx="5224228" cy="20371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80A125-7E61-6275-FC89-8C5F35FD7A18}"/>
              </a:ext>
            </a:extLst>
          </p:cNvPr>
          <p:cNvSpPr txBox="1"/>
          <p:nvPr/>
        </p:nvSpPr>
        <p:spPr>
          <a:xfrm>
            <a:off x="178938" y="5885183"/>
            <a:ext cx="52242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900" dirty="0">
                <a:latin typeface="Times New Roman" panose="02020603050405020304" pitchFamily="18" charset="0"/>
              </a:rPr>
              <a:t>Описательная статистика до обработки</a:t>
            </a:r>
            <a:endParaRPr lang="en-US" sz="1900" dirty="0">
              <a:latin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40D2B37-32ED-418B-A114-BD7494D6E0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9" b="46577"/>
          <a:stretch/>
        </p:blipFill>
        <p:spPr bwMode="auto">
          <a:xfrm>
            <a:off x="5562671" y="1220903"/>
            <a:ext cx="2973779" cy="5350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88ECA9-CB7C-488D-AAE7-44D93F9C706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8" r="-1862"/>
          <a:stretch/>
        </p:blipFill>
        <p:spPr bwMode="auto">
          <a:xfrm>
            <a:off x="8733413" y="1764524"/>
            <a:ext cx="3279649" cy="5014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020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218" y="1935879"/>
            <a:ext cx="5152490" cy="1879765"/>
          </a:xfrm>
        </p:spPr>
        <p:txBody>
          <a:bodyPr>
            <a:normAutofit/>
          </a:bodyPr>
          <a:lstStyle/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Нормализация с помощью </a:t>
            </a:r>
            <a:r>
              <a:rPr lang="en-US" sz="2200" dirty="0" err="1"/>
              <a:t>MinMaxScaler</a:t>
            </a:r>
            <a:r>
              <a:rPr lang="en-US" sz="2200" dirty="0"/>
              <a:t> </a:t>
            </a:r>
            <a:r>
              <a:rPr lang="ru-RU" sz="2200" dirty="0"/>
              <a:t>библиотеки </a:t>
            </a:r>
            <a:r>
              <a:rPr lang="en-US" sz="2200" dirty="0" err="1"/>
              <a:t>sklearn</a:t>
            </a:r>
            <a:r>
              <a:rPr lang="ru-RU" sz="2200" dirty="0"/>
              <a:t>, привела все признаки к диапазону от 0 до 1.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Проведены: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7794"/>
            <a:ext cx="5016564" cy="667499"/>
            <a:chOff x="1476753" y="3498170"/>
            <a:chExt cx="6041811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6041811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Предобработка данных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093633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A447F64-867F-ADE3-B397-52D4818E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7" y="3204833"/>
            <a:ext cx="5882783" cy="2680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80A125-7E61-6275-FC89-8C5F35FD7A18}"/>
              </a:ext>
            </a:extLst>
          </p:cNvPr>
          <p:cNvSpPr txBox="1"/>
          <p:nvPr/>
        </p:nvSpPr>
        <p:spPr>
          <a:xfrm>
            <a:off x="1050016" y="5916024"/>
            <a:ext cx="442368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900" dirty="0">
                <a:latin typeface="Times New Roman" panose="02020603050405020304" pitchFamily="18" charset="0"/>
              </a:rPr>
              <a:t>Описательная статистика до обработки</a:t>
            </a:r>
            <a:endParaRPr lang="en-US" sz="19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77A9D6E-2EAA-4B0C-951D-73DAF776D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15">
            <a:extLst>
              <a:ext uri="{FF2B5EF4-FFF2-40B4-BE49-F238E27FC236}">
                <a16:creationId xmlns:a16="http://schemas.microsoft.com/office/drawing/2014/main" id="{95F5AB77-4922-449F-9ADE-A9D7FD314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244" y="3204832"/>
            <a:ext cx="5536756" cy="268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264E3D-7BFE-47B8-9F26-4AA97394C997}"/>
              </a:ext>
            </a:extLst>
          </p:cNvPr>
          <p:cNvSpPr txBox="1"/>
          <p:nvPr/>
        </p:nvSpPr>
        <p:spPr>
          <a:xfrm>
            <a:off x="6477000" y="5916024"/>
            <a:ext cx="47774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900" dirty="0">
                <a:latin typeface="Times New Roman" panose="02020603050405020304" pitchFamily="18" charset="0"/>
              </a:rPr>
              <a:t>Описательная статистика после обработки</a:t>
            </a:r>
            <a:endParaRPr lang="en-US" sz="19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7962964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Метод опорных векторов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" name="Текст 2">
            <a:extLst>
              <a:ext uri="{FF2B5EF4-FFF2-40B4-BE49-F238E27FC236}">
                <a16:creationId xmlns:a16="http://schemas.microsoft.com/office/drawing/2014/main" id="{9976FF4D-4C7A-4703-A374-AC4CA62DB9F5}"/>
              </a:ext>
            </a:extLst>
          </p:cNvPr>
          <p:cNvSpPr txBox="1">
            <a:spLocks/>
          </p:cNvSpPr>
          <p:nvPr/>
        </p:nvSpPr>
        <p:spPr>
          <a:xfrm>
            <a:off x="704403" y="1035118"/>
            <a:ext cx="3902854" cy="44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Модуль упругости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41736FB-DCC3-4B89-BDEB-D749080CF555}"/>
              </a:ext>
            </a:extLst>
          </p:cNvPr>
          <p:cNvSpPr txBox="1">
            <a:spLocks/>
          </p:cNvSpPr>
          <p:nvPr/>
        </p:nvSpPr>
        <p:spPr>
          <a:xfrm>
            <a:off x="7310883" y="995193"/>
            <a:ext cx="3902854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Прочность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E4856BA-F394-438E-B7AE-11305E168B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628" y="1455782"/>
            <a:ext cx="4764405" cy="349631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24D9352-7D4C-4517-A03C-4B99E58E52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28342" y="1399867"/>
            <a:ext cx="4667885" cy="345757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F168D6-CBAA-4FEA-803E-DFEFC3FF3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28" y="5006615"/>
            <a:ext cx="5613418" cy="15037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9FB3A2-F1AB-4726-BD70-7BA03F515F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70"/>
          <a:stretch/>
        </p:blipFill>
        <p:spPr>
          <a:xfrm>
            <a:off x="6728342" y="5006614"/>
            <a:ext cx="4825888" cy="15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7962964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Линейная регрессия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" name="Текст 2">
            <a:extLst>
              <a:ext uri="{FF2B5EF4-FFF2-40B4-BE49-F238E27FC236}">
                <a16:creationId xmlns:a16="http://schemas.microsoft.com/office/drawing/2014/main" id="{9976FF4D-4C7A-4703-A374-AC4CA62DB9F5}"/>
              </a:ext>
            </a:extLst>
          </p:cNvPr>
          <p:cNvSpPr txBox="1">
            <a:spLocks/>
          </p:cNvSpPr>
          <p:nvPr/>
        </p:nvSpPr>
        <p:spPr>
          <a:xfrm>
            <a:off x="704403" y="1035118"/>
            <a:ext cx="3902854" cy="44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Модуль упругости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41736FB-DCC3-4B89-BDEB-D749080CF555}"/>
              </a:ext>
            </a:extLst>
          </p:cNvPr>
          <p:cNvSpPr txBox="1">
            <a:spLocks/>
          </p:cNvSpPr>
          <p:nvPr/>
        </p:nvSpPr>
        <p:spPr>
          <a:xfrm>
            <a:off x="7310883" y="995193"/>
            <a:ext cx="3902854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Прочность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22DC05-466C-4EAB-95CA-E7A1849760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31422" y="1373144"/>
            <a:ext cx="4956175" cy="36334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310FBB-62EC-4D49-845F-1650A60527F3}"/>
              </a:ext>
            </a:extLst>
          </p:cNvPr>
          <p:cNvPicPr/>
          <p:nvPr/>
        </p:nvPicPr>
        <p:blipFill rotWithShape="1">
          <a:blip r:embed="rId4"/>
          <a:srcRect r="235" b="1287"/>
          <a:stretch/>
        </p:blipFill>
        <p:spPr bwMode="auto">
          <a:xfrm>
            <a:off x="273628" y="1429893"/>
            <a:ext cx="4987290" cy="3637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5E59F1-F97D-4368-93B0-42DB3DB54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750" r="-831"/>
          <a:stretch/>
        </p:blipFill>
        <p:spPr>
          <a:xfrm>
            <a:off x="515401" y="5172965"/>
            <a:ext cx="5064285" cy="13987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21E14F-E558-4B17-B094-07376965F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834" y="5172965"/>
            <a:ext cx="4069903" cy="14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7962964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k-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ближайших соседей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Times New Roman" panose="02020603050405020304" pitchFamily="18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" name="Текст 2">
            <a:extLst>
              <a:ext uri="{FF2B5EF4-FFF2-40B4-BE49-F238E27FC236}">
                <a16:creationId xmlns:a16="http://schemas.microsoft.com/office/drawing/2014/main" id="{9976FF4D-4C7A-4703-A374-AC4CA62DB9F5}"/>
              </a:ext>
            </a:extLst>
          </p:cNvPr>
          <p:cNvSpPr txBox="1">
            <a:spLocks/>
          </p:cNvSpPr>
          <p:nvPr/>
        </p:nvSpPr>
        <p:spPr>
          <a:xfrm>
            <a:off x="704403" y="1035118"/>
            <a:ext cx="3902854" cy="44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Модуль упругости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41736FB-DCC3-4B89-BDEB-D749080CF555}"/>
              </a:ext>
            </a:extLst>
          </p:cNvPr>
          <p:cNvSpPr txBox="1">
            <a:spLocks/>
          </p:cNvSpPr>
          <p:nvPr/>
        </p:nvSpPr>
        <p:spPr>
          <a:xfrm>
            <a:off x="7310883" y="995193"/>
            <a:ext cx="3902854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Прочность при растяжении</a:t>
            </a:r>
            <a:endParaRPr lang="ru-RU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269384-A578-447D-8B4B-AF51633A34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3628" y="1478514"/>
            <a:ext cx="4994910" cy="366585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FE7A5CF-D60D-4466-8A3C-B5EDE91F946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9645" y="1370414"/>
            <a:ext cx="4858385" cy="35674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61FC72-9AFD-4D44-AF29-D13C1E8E3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47" y="5144369"/>
            <a:ext cx="4994910" cy="14607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A2D7AA-A0D3-44A8-A6B1-35982A13A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576" y="5099068"/>
            <a:ext cx="4244521" cy="15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4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4081</TotalTime>
  <Words>516</Words>
  <Application>Microsoft Office PowerPoint</Application>
  <PresentationFormat>Широкоэкранный</PresentationFormat>
  <Paragraphs>101</Paragraphs>
  <Slides>17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ALS Sector Regular</vt:lpstr>
      <vt:lpstr>Open Sans</vt:lpstr>
      <vt:lpstr>Arial</vt:lpstr>
      <vt:lpstr>Times New Roman</vt:lpstr>
      <vt:lpstr>Wingdings</vt:lpstr>
      <vt:lpstr>Noto Sans Symbols</vt:lpstr>
      <vt:lpstr>If,kjyVUNE_28012021</vt:lpstr>
      <vt:lpstr>Выпускная квалификационная работа по курсу «Data Science»  Тема: прогнозирование конечных свойств композиционных материалов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Филипп Карпов</cp:lastModifiedBy>
  <cp:revision>126</cp:revision>
  <dcterms:created xsi:type="dcterms:W3CDTF">2021-02-24T09:03:25Z</dcterms:created>
  <dcterms:modified xsi:type="dcterms:W3CDTF">2024-12-19T21:46:10Z</dcterms:modified>
</cp:coreProperties>
</file>